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7" r:id="rId2"/>
    <p:sldId id="260" r:id="rId3"/>
    <p:sldId id="261" r:id="rId4"/>
    <p:sldId id="262" r:id="rId5"/>
    <p:sldId id="263" r:id="rId6"/>
    <p:sldId id="264" r:id="rId7"/>
    <p:sldId id="258" r:id="rId8"/>
    <p:sldId id="259" r:id="rId9"/>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4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704088" y="889820"/>
            <a:ext cx="9989574" cy="3598606"/>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704088"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D1D1EADE-8E88-4C7C-8AC5-FB148DE4940E}" type="datetime1">
              <a:rPr lang="en-US" smtClean="0"/>
              <a:t>3/20/2025</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1444393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EC3C8B9C-477D-492A-96AD-1FC2CC997A73}" type="datetime1">
              <a:rPr lang="en-US" smtClean="0"/>
              <a:t>3/20/2025</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2053655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768927" y="997973"/>
            <a:ext cx="8473395"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42D3AED5-E26D-4E29-B1B3-7847B6779594}" type="datetime1">
              <a:rPr lang="en-US" smtClean="0"/>
              <a:t>3/20/2025</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705791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157B6794-849E-4626-908B-D15793550EFB}" type="datetime1">
              <a:rPr lang="en-US" smtClean="0"/>
              <a:t>3/20/2025</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916050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63DB64E7-5594-42A3-ADBF-E95A7ACEAD64}" type="datetime1">
              <a:rPr lang="en-US" smtClean="0"/>
              <a:t>3/20/2025</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12936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14400"/>
            <a:ext cx="10691265" cy="1307592"/>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04088"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81344"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18462B0B-D248-4FFB-8695-AD7FA4B1284A}" type="datetime1">
              <a:rPr lang="en-US" smtClean="0"/>
              <a:t>3/20/2025</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2754121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704087" y="929147"/>
            <a:ext cx="10689336" cy="798451"/>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04088"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04088"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81344"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81344"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D0378EFB-9159-4510-B73F-4F0409ADE937}" type="datetime1">
              <a:rPr lang="en-US" smtClean="0"/>
              <a:t>3/20/2025</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081652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89BC9412-2452-4BED-A324-9D8C115361AD}" type="datetime1">
              <a:rPr lang="en-US" smtClean="0"/>
              <a:t>3/20/2025</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209518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F5318F62-D251-40E8-A23C-F4CFE9FEAB41}" type="datetime1">
              <a:rPr lang="en-US" smtClean="0"/>
              <a:t>3/20/2025</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170703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704088" y="1069848"/>
            <a:ext cx="4093599" cy="1316736"/>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1069848"/>
            <a:ext cx="6172200" cy="47912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704088" y="2551176"/>
            <a:ext cx="4093599" cy="331927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44F76144-149E-4874-93A5-554A0357CF82}" type="datetime1">
              <a:rPr lang="en-US" smtClean="0"/>
              <a:t>3/20/2025</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258501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704088" y="1066800"/>
            <a:ext cx="4103431" cy="131752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704088"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50BA65D8-0540-4835-AE5C-25D29DBA01BE}" type="datetime1">
              <a:rPr lang="en-US" smtClean="0"/>
              <a:t>3/20/2025</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781869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14400"/>
            <a:ext cx="10691265" cy="13075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21992"/>
            <a:ext cx="10691265" cy="37398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49564" cy="365125"/>
          </a:xfrm>
          <a:prstGeom prst="rect">
            <a:avLst/>
          </a:prstGeom>
        </p:spPr>
        <p:txBody>
          <a:bodyPr vert="horz" lIns="91440" tIns="45720" rIns="91440" bIns="45720" rtlCol="0" anchor="ctr"/>
          <a:lstStyle>
            <a:lvl1pPr algn="r">
              <a:defRPr sz="1050">
                <a:solidFill>
                  <a:schemeClr val="tx1"/>
                </a:solidFill>
                <a:latin typeface="+mj-lt"/>
              </a:defRPr>
            </a:lvl1pPr>
          </a:lstStyle>
          <a:p>
            <a:fld id="{E31BA835-12AC-4E8F-955A-EA3F4DE2791F}" type="datetime1">
              <a:rPr lang="en-US" smtClean="0"/>
              <a:t>3/20/2025</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04088"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87E7843D-FF13-4365-9478-9625B70A2705}" type="slidenum">
              <a:rPr lang="en-US" smtClean="0"/>
              <a:t>‹Nº›</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530223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66" r:id="rId6"/>
    <p:sldLayoutId id="2147483662" r:id="rId7"/>
    <p:sldLayoutId id="2147483663" r:id="rId8"/>
    <p:sldLayoutId id="2147483664" r:id="rId9"/>
    <p:sldLayoutId id="2147483665" r:id="rId10"/>
    <p:sldLayoutId id="2147483667" r:id="rId11"/>
  </p:sldLayoutIdLst>
  <p:hf sldNum="0" hdr="0" ftr="0" dt="0"/>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ideo" Target="https://www.youtube.com/embed/ek1Fi4gaUcE?feature=oembe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s://www.youtube.com/embed/aPY3I8pG478?feature=oembed"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EA00DA-F1DC-79AB-D8B4-1D1588379145}"/>
              </a:ext>
            </a:extLst>
          </p:cNvPr>
          <p:cNvSpPr>
            <a:spLocks noGrp="1"/>
          </p:cNvSpPr>
          <p:nvPr>
            <p:ph type="title"/>
          </p:nvPr>
        </p:nvSpPr>
        <p:spPr>
          <a:xfrm>
            <a:off x="700635" y="914400"/>
            <a:ext cx="10691265" cy="943583"/>
          </a:xfrm>
        </p:spPr>
        <p:txBody>
          <a:bodyPr/>
          <a:lstStyle/>
          <a:p>
            <a:pPr algn="ctr"/>
            <a:r>
              <a:rPr lang="es-ES" b="1" dirty="0"/>
              <a:t>Semiconductores diodos</a:t>
            </a:r>
            <a:endParaRPr lang="es-CO" b="1" dirty="0"/>
          </a:p>
        </p:txBody>
      </p:sp>
      <p:sp>
        <p:nvSpPr>
          <p:cNvPr id="3" name="Marcador de contenido 2">
            <a:extLst>
              <a:ext uri="{FF2B5EF4-FFF2-40B4-BE49-F238E27FC236}">
                <a16:creationId xmlns:a16="http://schemas.microsoft.com/office/drawing/2014/main" id="{E1D8E416-960C-A2A9-DB0B-71DB6519CB62}"/>
              </a:ext>
            </a:extLst>
          </p:cNvPr>
          <p:cNvSpPr>
            <a:spLocks noGrp="1"/>
          </p:cNvSpPr>
          <p:nvPr>
            <p:ph idx="1"/>
          </p:nvPr>
        </p:nvSpPr>
        <p:spPr/>
        <p:txBody>
          <a:bodyPr>
            <a:normAutofit lnSpcReduction="10000"/>
          </a:bodyPr>
          <a:lstStyle/>
          <a:p>
            <a:pPr marL="0" indent="0">
              <a:buNone/>
            </a:pPr>
            <a:r>
              <a:rPr lang="es-ES" sz="23900" b="1"/>
              <a:t>10a201</a:t>
            </a:r>
            <a:endParaRPr lang="es-CO" b="1" dirty="0"/>
          </a:p>
        </p:txBody>
      </p:sp>
    </p:spTree>
    <p:extLst>
      <p:ext uri="{BB962C8B-B14F-4D97-AF65-F5344CB8AC3E}">
        <p14:creationId xmlns:p14="http://schemas.microsoft.com/office/powerpoint/2010/main" val="3959170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7443C4-257B-C711-B4DB-591E57484CF1}"/>
              </a:ext>
            </a:extLst>
          </p:cNvPr>
          <p:cNvSpPr>
            <a:spLocks noGrp="1"/>
          </p:cNvSpPr>
          <p:nvPr>
            <p:ph type="title"/>
          </p:nvPr>
        </p:nvSpPr>
        <p:spPr/>
        <p:txBody>
          <a:bodyPr/>
          <a:lstStyle/>
          <a:p>
            <a:endParaRPr lang="es-CO"/>
          </a:p>
        </p:txBody>
      </p:sp>
      <p:pic>
        <p:nvPicPr>
          <p:cNvPr id="4" name="Elementos multimedia en línea 3" title="¿CÓMO FUNCIONA UN DIODO ?">
            <a:hlinkClick r:id="" action="ppaction://media"/>
            <a:extLst>
              <a:ext uri="{FF2B5EF4-FFF2-40B4-BE49-F238E27FC236}">
                <a16:creationId xmlns:a16="http://schemas.microsoft.com/office/drawing/2014/main" id="{2FCEFD33-ED78-38C0-B71D-A8751A90CEDD}"/>
              </a:ext>
            </a:extLst>
          </p:cNvPr>
          <p:cNvPicPr>
            <a:picLocks noGrp="1" noRot="1" noChangeAspect="1"/>
          </p:cNvPicPr>
          <p:nvPr>
            <p:ph idx="1"/>
            <a:videoFile r:link="rId1"/>
          </p:nvPr>
        </p:nvPicPr>
        <p:blipFill>
          <a:blip r:embed="rId3"/>
          <a:stretch>
            <a:fillRect/>
          </a:stretch>
        </p:blipFill>
        <p:spPr>
          <a:xfrm>
            <a:off x="2733675" y="2222500"/>
            <a:ext cx="6624638" cy="3740150"/>
          </a:xfrm>
          <a:prstGeom prst="rect">
            <a:avLst/>
          </a:prstGeom>
        </p:spPr>
      </p:pic>
    </p:spTree>
    <p:extLst>
      <p:ext uri="{BB962C8B-B14F-4D97-AF65-F5344CB8AC3E}">
        <p14:creationId xmlns:p14="http://schemas.microsoft.com/office/powerpoint/2010/main" val="1348128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D2CB9D-78F0-67A5-BD4D-E86C9D161C4F}"/>
              </a:ext>
            </a:extLst>
          </p:cNvPr>
          <p:cNvSpPr>
            <a:spLocks noGrp="1"/>
          </p:cNvSpPr>
          <p:nvPr>
            <p:ph type="title"/>
          </p:nvPr>
        </p:nvSpPr>
        <p:spPr/>
        <p:txBody>
          <a:bodyPr/>
          <a:lstStyle/>
          <a:p>
            <a:endParaRPr lang="es-CO"/>
          </a:p>
        </p:txBody>
      </p:sp>
      <p:pic>
        <p:nvPicPr>
          <p:cNvPr id="4" name="Elementos multimedia en línea 3" title="Diodos Explicados">
            <a:hlinkClick r:id="" action="ppaction://media"/>
            <a:extLst>
              <a:ext uri="{FF2B5EF4-FFF2-40B4-BE49-F238E27FC236}">
                <a16:creationId xmlns:a16="http://schemas.microsoft.com/office/drawing/2014/main" id="{BF0C76B7-3913-A828-8EA1-563656C68184}"/>
              </a:ext>
            </a:extLst>
          </p:cNvPr>
          <p:cNvPicPr>
            <a:picLocks noGrp="1" noRot="1" noChangeAspect="1"/>
          </p:cNvPicPr>
          <p:nvPr>
            <p:ph idx="1"/>
            <a:videoFile r:link="rId1"/>
          </p:nvPr>
        </p:nvPicPr>
        <p:blipFill>
          <a:blip r:embed="rId3"/>
          <a:stretch>
            <a:fillRect/>
          </a:stretch>
        </p:blipFill>
        <p:spPr>
          <a:xfrm>
            <a:off x="0" y="-19050"/>
            <a:ext cx="12192000" cy="6877050"/>
          </a:xfrm>
          <a:prstGeom prst="rect">
            <a:avLst/>
          </a:prstGeom>
        </p:spPr>
      </p:pic>
    </p:spTree>
    <p:extLst>
      <p:ext uri="{BB962C8B-B14F-4D97-AF65-F5344CB8AC3E}">
        <p14:creationId xmlns:p14="http://schemas.microsoft.com/office/powerpoint/2010/main" val="1839112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63D9A7-702B-1301-88A4-EB2A8507917F}"/>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F14727CB-C296-00B9-BCB5-84455E3031A6}"/>
              </a:ext>
            </a:extLst>
          </p:cNvPr>
          <p:cNvSpPr>
            <a:spLocks noGrp="1"/>
          </p:cNvSpPr>
          <p:nvPr>
            <p:ph idx="1"/>
          </p:nvPr>
        </p:nvSpPr>
        <p:spPr/>
        <p:txBody>
          <a:bodyPr/>
          <a:lstStyle/>
          <a:p>
            <a:endParaRPr lang="es-CO"/>
          </a:p>
        </p:txBody>
      </p:sp>
      <p:pic>
        <p:nvPicPr>
          <p:cNvPr id="5" name="Imagen 4">
            <a:extLst>
              <a:ext uri="{FF2B5EF4-FFF2-40B4-BE49-F238E27FC236}">
                <a16:creationId xmlns:a16="http://schemas.microsoft.com/office/drawing/2014/main" id="{36A3D851-4322-B192-B501-30FD01F7F2E6}"/>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880231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AC9E60-3DC1-C890-EA5D-3CB060C1C45F}"/>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316FE403-891D-2630-AB60-D4CCDD72CFA8}"/>
              </a:ext>
            </a:extLst>
          </p:cNvPr>
          <p:cNvSpPr>
            <a:spLocks noGrp="1"/>
          </p:cNvSpPr>
          <p:nvPr>
            <p:ph idx="1"/>
          </p:nvPr>
        </p:nvSpPr>
        <p:spPr/>
        <p:txBody>
          <a:bodyPr/>
          <a:lstStyle/>
          <a:p>
            <a:endParaRPr lang="es-CO"/>
          </a:p>
        </p:txBody>
      </p:sp>
      <p:pic>
        <p:nvPicPr>
          <p:cNvPr id="5" name="Imagen 4">
            <a:extLst>
              <a:ext uri="{FF2B5EF4-FFF2-40B4-BE49-F238E27FC236}">
                <a16:creationId xmlns:a16="http://schemas.microsoft.com/office/drawing/2014/main" id="{6A4C5220-9303-CBF4-3F8F-A70B81F7A6A6}"/>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80757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8"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20" name="Rectangle 13">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55E0463B-7666-B7D9-1832-3AF0A7051006}"/>
              </a:ext>
            </a:extLst>
          </p:cNvPr>
          <p:cNvPicPr>
            <a:picLocks noChangeAspect="1"/>
          </p:cNvPicPr>
          <p:nvPr/>
        </p:nvPicPr>
        <p:blipFill>
          <a:blip r:embed="rId2"/>
          <a:srcRect b="9639"/>
          <a:stretch/>
        </p:blipFill>
        <p:spPr>
          <a:xfrm>
            <a:off x="20" y="10"/>
            <a:ext cx="12191980" cy="6857990"/>
          </a:xfrm>
          <a:prstGeom prst="rect">
            <a:avLst/>
          </a:prstGeom>
        </p:spPr>
      </p:pic>
      <p:sp>
        <p:nvSpPr>
          <p:cNvPr id="21" name="Rectangle 15">
            <a:extLst>
              <a:ext uri="{FF2B5EF4-FFF2-40B4-BE49-F238E27FC236}">
                <a16:creationId xmlns:a16="http://schemas.microsoft.com/office/drawing/2014/main" id="{612349FF-7742-42ED-ADF3-238B5DDD1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07" y="4237318"/>
            <a:ext cx="12188952" cy="2620682"/>
          </a:xfrm>
          <a:prstGeom prst="rect">
            <a:avLst/>
          </a:prstGeom>
          <a:gradFill>
            <a:gsLst>
              <a:gs pos="42000">
                <a:srgbClr val="000000">
                  <a:alpha val="14000"/>
                </a:srgbClr>
              </a:gs>
              <a:gs pos="0">
                <a:srgbClr val="000000">
                  <a:alpha val="0"/>
                </a:srgbClr>
              </a:gs>
              <a:gs pos="100000">
                <a:srgbClr val="000000">
                  <a:alpha val="3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8DF2002-7637-E403-69ED-4D896591534F}"/>
              </a:ext>
            </a:extLst>
          </p:cNvPr>
          <p:cNvSpPr>
            <a:spLocks noGrp="1"/>
          </p:cNvSpPr>
          <p:nvPr>
            <p:ph type="title"/>
          </p:nvPr>
        </p:nvSpPr>
        <p:spPr>
          <a:xfrm>
            <a:off x="705158" y="5528235"/>
            <a:ext cx="10696574" cy="770964"/>
          </a:xfrm>
        </p:spPr>
        <p:txBody>
          <a:bodyPr vert="horz" lIns="91440" tIns="45720" rIns="91440" bIns="45720" rtlCol="0" anchor="b">
            <a:normAutofit/>
          </a:bodyPr>
          <a:lstStyle/>
          <a:p>
            <a:r>
              <a:rPr lang="en-US">
                <a:solidFill>
                  <a:srgbClr val="FFFFFF"/>
                </a:solidFill>
              </a:rPr>
              <a:t>GUIA 10A201</a:t>
            </a:r>
          </a:p>
        </p:txBody>
      </p:sp>
    </p:spTree>
    <p:extLst>
      <p:ext uri="{BB962C8B-B14F-4D97-AF65-F5344CB8AC3E}">
        <p14:creationId xmlns:p14="http://schemas.microsoft.com/office/powerpoint/2010/main" val="425859955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4407521-C10F-A091-8CE6-B7F81F597B48}"/>
              </a:ext>
            </a:extLst>
          </p:cNvPr>
          <p:cNvSpPr>
            <a:spLocks noGrp="1"/>
          </p:cNvSpPr>
          <p:nvPr>
            <p:ph idx="1"/>
          </p:nvPr>
        </p:nvSpPr>
        <p:spPr>
          <a:xfrm>
            <a:off x="700635" y="1059180"/>
            <a:ext cx="10691265" cy="4902708"/>
          </a:xfrm>
        </p:spPr>
        <p:txBody>
          <a:bodyPr/>
          <a:lstStyle/>
          <a:p>
            <a:pPr marL="457200" indent="-457200">
              <a:buFont typeface="+mj-lt"/>
              <a:buAutoNum type="arabicPeriod"/>
            </a:pPr>
            <a:r>
              <a:rPr lang="es-ES" b="1" dirty="0"/>
              <a:t>TIENEN POLARIDAD</a:t>
            </a:r>
          </a:p>
          <a:p>
            <a:pPr marL="457200" indent="-457200">
              <a:buFont typeface="+mj-lt"/>
              <a:buAutoNum type="arabicPeriod"/>
            </a:pPr>
            <a:r>
              <a:rPr lang="es-ES" b="1" dirty="0"/>
              <a:t>INICIAN COMO TUBOS AL VACIO Y LUEGO SE FABRICAN CON SEMICONDUCTORES</a:t>
            </a:r>
            <a:endParaRPr lang="es-CO" b="1" dirty="0"/>
          </a:p>
          <a:p>
            <a:pPr marL="457200" indent="-457200">
              <a:buFont typeface="+mj-lt"/>
              <a:buAutoNum type="arabicPeriod"/>
            </a:pPr>
            <a:endParaRPr lang="es-CO" b="1" dirty="0"/>
          </a:p>
          <a:p>
            <a:pPr marL="0" indent="0">
              <a:buNone/>
            </a:pPr>
            <a:r>
              <a:rPr lang="es-CO" b="1" dirty="0"/>
              <a:t>LA MATERIA TIENE PROPIEDADES </a:t>
            </a:r>
          </a:p>
          <a:p>
            <a:pPr marL="0" indent="0">
              <a:buNone/>
            </a:pPr>
            <a:r>
              <a:rPr lang="es-CO" b="1" dirty="0"/>
              <a:t>SE HACEN ENLACES ENTRE LOS DIFERENTES ELEMENTOS QUIMICOS</a:t>
            </a:r>
          </a:p>
          <a:p>
            <a:pPr marL="0" indent="0">
              <a:buNone/>
            </a:pPr>
            <a:r>
              <a:rPr lang="es-CO" b="1" dirty="0"/>
              <a:t>LA VALENCIA DE LOS ELEMENTOS DEPENDE DE CUANTOS ELECTRONES TIENEN EN LA ULTIMA ORBITA.</a:t>
            </a:r>
          </a:p>
          <a:p>
            <a:pPr marL="0" indent="0">
              <a:buNone/>
            </a:pPr>
            <a:r>
              <a:rPr lang="es-ES" dirty="0"/>
              <a:t>La valencia de un elemento químico es un concepto fundamental en la química que describe la capacidad de un átomo de un elemento para combinarse con otros átomos. Específicamente, la valencia se refiere al número de electrones que un átomo puede perder, ganar o compartir para alcanzar una configuración electrónica estable, generalmente similar a la de los gases nobles.</a:t>
            </a:r>
            <a:endParaRPr lang="es-ES" b="1" dirty="0"/>
          </a:p>
        </p:txBody>
      </p:sp>
    </p:spTree>
    <p:extLst>
      <p:ext uri="{BB962C8B-B14F-4D97-AF65-F5344CB8AC3E}">
        <p14:creationId xmlns:p14="http://schemas.microsoft.com/office/powerpoint/2010/main" val="4033680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AE9C23-D899-C647-7596-0B02A8B5D911}"/>
              </a:ext>
            </a:extLst>
          </p:cNvPr>
          <p:cNvSpPr>
            <a:spLocks noGrp="1"/>
          </p:cNvSpPr>
          <p:nvPr>
            <p:ph type="title"/>
          </p:nvPr>
        </p:nvSpPr>
        <p:spPr>
          <a:xfrm>
            <a:off x="700635" y="914400"/>
            <a:ext cx="10691265" cy="651753"/>
          </a:xfrm>
        </p:spPr>
        <p:txBody>
          <a:bodyPr>
            <a:normAutofit fontScale="90000"/>
          </a:bodyPr>
          <a:lstStyle/>
          <a:p>
            <a:r>
              <a:rPr lang="es-ES" dirty="0"/>
              <a:t>TIPOS DE DIODOS</a:t>
            </a:r>
            <a:endParaRPr lang="es-CO" dirty="0"/>
          </a:p>
        </p:txBody>
      </p:sp>
      <p:sp>
        <p:nvSpPr>
          <p:cNvPr id="4" name="Rectangle 1">
            <a:extLst>
              <a:ext uri="{FF2B5EF4-FFF2-40B4-BE49-F238E27FC236}">
                <a16:creationId xmlns:a16="http://schemas.microsoft.com/office/drawing/2014/main" id="{3C5046F7-D8E8-47C4-4A50-C41B0844C39D}"/>
              </a:ext>
            </a:extLst>
          </p:cNvPr>
          <p:cNvSpPr>
            <a:spLocks noGrp="1" noChangeArrowheads="1"/>
          </p:cNvSpPr>
          <p:nvPr>
            <p:ph idx="1"/>
          </p:nvPr>
        </p:nvSpPr>
        <p:spPr bwMode="auto">
          <a:xfrm>
            <a:off x="700635" y="1818011"/>
            <a:ext cx="10790730"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Rectificador: </a:t>
            </a:r>
            <a:r>
              <a:rPr kumimoji="0" lang="es-ES" altLang="es-CO" sz="1800" b="0" i="0" u="none" strike="noStrike" cap="none" normalizeH="0" baseline="0" dirty="0">
                <a:ln>
                  <a:noFill/>
                </a:ln>
                <a:solidFill>
                  <a:schemeClr val="tx1"/>
                </a:solidFill>
                <a:effectLst/>
                <a:latin typeface="Arial" panose="020B0604020202020204" pitchFamily="34" charset="0"/>
              </a:rPr>
              <a:t>Utilizado principalmente para convertir corriente alterna (CA) en corriente continua (CC). Son comunes en fuentes de alimentación.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Zener</a:t>
            </a:r>
            <a:r>
              <a:rPr kumimoji="0" lang="es-ES" altLang="es-CO" sz="1800" b="0" i="0" u="none" strike="noStrike" cap="none" normalizeH="0" baseline="0" dirty="0">
                <a:ln>
                  <a:noFill/>
                </a:ln>
                <a:solidFill>
                  <a:schemeClr val="tx1"/>
                </a:solidFill>
                <a:effectLst/>
                <a:latin typeface="Arial" panose="020B0604020202020204" pitchFamily="34" charset="0"/>
              </a:rPr>
              <a:t>: Permiten el paso de corriente en dirección inversa cuando se alcanza un voltaje específico. Son usados en reguladores de voltaje.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LED (Light </a:t>
            </a:r>
            <a:r>
              <a:rPr kumimoji="0" lang="es-ES" altLang="es-CO" sz="1800" b="1" i="0" u="none" strike="noStrike" cap="none" normalizeH="0" baseline="0" dirty="0" err="1">
                <a:ln>
                  <a:noFill/>
                </a:ln>
                <a:solidFill>
                  <a:schemeClr val="tx1"/>
                </a:solidFill>
                <a:effectLst/>
                <a:latin typeface="Arial" panose="020B0604020202020204" pitchFamily="34" charset="0"/>
              </a:rPr>
              <a:t>Emitting</a:t>
            </a:r>
            <a:r>
              <a:rPr kumimoji="0" lang="es-ES" altLang="es-CO" sz="1800" b="1" i="0" u="none" strike="noStrike" cap="none" normalizeH="0" baseline="0" dirty="0">
                <a:ln>
                  <a:noFill/>
                </a:ln>
                <a:solidFill>
                  <a:schemeClr val="tx1"/>
                </a:solidFill>
                <a:effectLst/>
                <a:latin typeface="Arial" panose="020B0604020202020204" pitchFamily="34" charset="0"/>
              </a:rPr>
              <a:t> </a:t>
            </a:r>
            <a:r>
              <a:rPr kumimoji="0" lang="es-ES" altLang="es-CO" sz="1800" b="1" i="0" u="none" strike="noStrike" cap="none" normalizeH="0" baseline="0" dirty="0" err="1">
                <a:ln>
                  <a:noFill/>
                </a:ln>
                <a:solidFill>
                  <a:schemeClr val="tx1"/>
                </a:solidFill>
                <a:effectLst/>
                <a:latin typeface="Arial" panose="020B0604020202020204" pitchFamily="34" charset="0"/>
              </a:rPr>
              <a:t>Diode</a:t>
            </a:r>
            <a:r>
              <a:rPr kumimoji="0" lang="es-ES" altLang="es-CO" sz="1800" b="1" i="0" u="none" strike="noStrike" cap="none" normalizeH="0" baseline="0" dirty="0">
                <a:ln>
                  <a:noFill/>
                </a:ln>
                <a:solidFill>
                  <a:schemeClr val="tx1"/>
                </a:solidFill>
                <a:effectLst/>
                <a:latin typeface="Arial" panose="020B0604020202020204" pitchFamily="34" charset="0"/>
              </a:rPr>
              <a:t>): </a:t>
            </a:r>
            <a:r>
              <a:rPr kumimoji="0" lang="es-ES" altLang="es-CO" sz="1800" b="0" i="0" u="none" strike="noStrike" cap="none" normalizeH="0" baseline="0" dirty="0">
                <a:ln>
                  <a:noFill/>
                </a:ln>
                <a:solidFill>
                  <a:schemeClr val="tx1"/>
                </a:solidFill>
                <a:effectLst/>
                <a:latin typeface="Arial" panose="020B0604020202020204" pitchFamily="34" charset="0"/>
              </a:rPr>
              <a:t>Emite luz cuando una corriente eléctrica lo atraviesa. Se utilizan en iluminación, pantallas y señalización.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Schottky</a:t>
            </a:r>
            <a:r>
              <a:rPr kumimoji="0" lang="es-ES" altLang="es-CO" sz="1800" b="0" i="0" u="none" strike="noStrike" cap="none" normalizeH="0" baseline="0" dirty="0">
                <a:ln>
                  <a:noFill/>
                </a:ln>
                <a:solidFill>
                  <a:schemeClr val="tx1"/>
                </a:solidFill>
                <a:effectLst/>
                <a:latin typeface="Arial" panose="020B0604020202020204" pitchFamily="34" charset="0"/>
              </a:rPr>
              <a:t>: Tiene una caída de voltaje baja y una recuperación rápida, ideal para aplicaciones de alta frecuencia y rectificación de alta velocidad.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de Avalancha</a:t>
            </a:r>
            <a:r>
              <a:rPr kumimoji="0" lang="es-ES" altLang="es-CO" sz="1800" b="0" i="0" u="none" strike="noStrike" cap="none" normalizeH="0" baseline="0" dirty="0">
                <a:ln>
                  <a:noFill/>
                </a:ln>
                <a:solidFill>
                  <a:schemeClr val="tx1"/>
                </a:solidFill>
                <a:effectLst/>
                <a:latin typeface="Arial" panose="020B0604020202020204" pitchFamily="34" charset="0"/>
              </a:rPr>
              <a:t>: Puede soportar altos voltajes en dirección inversa y se utiliza en protección contra sobretensiones.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Fotodiodo</a:t>
            </a:r>
            <a:r>
              <a:rPr kumimoji="0" lang="es-ES" altLang="es-CO" sz="1800" b="0" i="0" u="none" strike="noStrike" cap="none" normalizeH="0" baseline="0" dirty="0">
                <a:ln>
                  <a:noFill/>
                </a:ln>
                <a:solidFill>
                  <a:schemeClr val="tx1"/>
                </a:solidFill>
                <a:effectLst/>
                <a:latin typeface="Arial" panose="020B0604020202020204" pitchFamily="34" charset="0"/>
              </a:rPr>
              <a:t>: Convierte la luz en corriente eléctrica, y se utiliza en sensores de luz y aplicaciones fotovoltaicas.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Láser</a:t>
            </a:r>
            <a:r>
              <a:rPr kumimoji="0" lang="es-ES" altLang="es-CO" sz="1800" b="0" i="0" u="none" strike="noStrike" cap="none" normalizeH="0" baseline="0" dirty="0">
                <a:ln>
                  <a:noFill/>
                </a:ln>
                <a:solidFill>
                  <a:schemeClr val="tx1"/>
                </a:solidFill>
                <a:effectLst/>
                <a:latin typeface="Arial" panose="020B0604020202020204" pitchFamily="34" charset="0"/>
              </a:rPr>
              <a:t>: Emite luz coherente y se utiliza en dispositivos como lectores de CD/DVD y en comunicaciones ópticas.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97329426"/>
      </p:ext>
    </p:extLst>
  </p:cSld>
  <p:clrMapOvr>
    <a:masterClrMapping/>
  </p:clrMapOvr>
</p:sld>
</file>

<file path=ppt/theme/theme1.xml><?xml version="1.0" encoding="utf-8"?>
<a:theme xmlns:a="http://schemas.openxmlformats.org/drawingml/2006/main" name="ChronicleVTI">
  <a:themeElements>
    <a:clrScheme name="Office">
      <a:dk1>
        <a:srgbClr val="000000"/>
      </a:dk1>
      <a:lt1>
        <a:srgbClr val="FFFFFF"/>
      </a:lt1>
      <a:dk2>
        <a:srgbClr val="1D242E"/>
      </a:dk2>
      <a:lt2>
        <a:srgbClr val="F2F1F1"/>
      </a:lt2>
      <a:accent1>
        <a:srgbClr val="4472C4"/>
      </a:accent1>
      <a:accent2>
        <a:srgbClr val="ED7D31"/>
      </a:accent2>
      <a:accent3>
        <a:srgbClr val="A3A3A3"/>
      </a:accent3>
      <a:accent4>
        <a:srgbClr val="CF9B00"/>
      </a:accent4>
      <a:accent5>
        <a:srgbClr val="5B9BD5"/>
      </a:accent5>
      <a:accent6>
        <a:srgbClr val="70AD47"/>
      </a:accent6>
      <a:hlink>
        <a:srgbClr val="D26012"/>
      </a:hlink>
      <a:folHlink>
        <a:srgbClr val="9A5879"/>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hronicleVTI" id="{508E4D90-5116-4BF0-876B-3F422DD1F65F}" vid="{AA21DC3D-92A8-43A4-8358-ED428371CD55}"/>
    </a:ext>
  </a:extLst>
</a:theme>
</file>

<file path=docProps/app.xml><?xml version="1.0" encoding="utf-8"?>
<Properties xmlns="http://schemas.openxmlformats.org/officeDocument/2006/extended-properties" xmlns:vt="http://schemas.openxmlformats.org/officeDocument/2006/docPropsVTypes">
  <TotalTime>427</TotalTime>
  <Words>275</Words>
  <Application>Microsoft Office PowerPoint</Application>
  <PresentationFormat>Panorámica</PresentationFormat>
  <Paragraphs>18</Paragraphs>
  <Slides>8</Slides>
  <Notes>0</Notes>
  <HiddenSlides>0</HiddenSlides>
  <MMClips>2</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8</vt:i4>
      </vt:variant>
    </vt:vector>
  </HeadingPairs>
  <TitlesOfParts>
    <vt:vector size="12" baseType="lpstr">
      <vt:lpstr>Arial</vt:lpstr>
      <vt:lpstr>Calisto MT</vt:lpstr>
      <vt:lpstr>Univers Condensed</vt:lpstr>
      <vt:lpstr>ChronicleVTI</vt:lpstr>
      <vt:lpstr>Semiconductores diodos</vt:lpstr>
      <vt:lpstr>Presentación de PowerPoint</vt:lpstr>
      <vt:lpstr>Presentación de PowerPoint</vt:lpstr>
      <vt:lpstr>Presentación de PowerPoint</vt:lpstr>
      <vt:lpstr>Presentación de PowerPoint</vt:lpstr>
      <vt:lpstr>GUIA 10A201</vt:lpstr>
      <vt:lpstr>Presentación de PowerPoint</vt:lpstr>
      <vt:lpstr>TIPOS DE DIODOS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JUAN CARLOS VIZCAINO APONTE</dc:creator>
  <cp:lastModifiedBy>JUAN CARLOS VIZCAINO APONTE</cp:lastModifiedBy>
  <cp:revision>10</cp:revision>
  <dcterms:created xsi:type="dcterms:W3CDTF">2025-02-12T12:02:00Z</dcterms:created>
  <dcterms:modified xsi:type="dcterms:W3CDTF">2025-03-20T17:01:56Z</dcterms:modified>
</cp:coreProperties>
</file>